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8" r:id="rId5"/>
    <p:sldId id="281" r:id="rId6"/>
    <p:sldId id="267" r:id="rId7"/>
    <p:sldId id="269" r:id="rId8"/>
    <p:sldId id="282" r:id="rId9"/>
    <p:sldId id="279" r:id="rId10"/>
    <p:sldId id="271" r:id="rId11"/>
    <p:sldId id="273" r:id="rId12"/>
    <p:sldId id="274" r:id="rId13"/>
    <p:sldId id="283" r:id="rId14"/>
    <p:sldId id="278" r:id="rId15"/>
    <p:sldId id="293" r:id="rId16"/>
    <p:sldId id="289" r:id="rId17"/>
    <p:sldId id="290" r:id="rId18"/>
    <p:sldId id="288" r:id="rId19"/>
    <p:sldId id="295" r:id="rId20"/>
    <p:sldId id="296" r:id="rId21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900A"/>
    <a:srgbClr val="A47E08"/>
    <a:srgbClr val="B88B07"/>
    <a:srgbClr val="DAA408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74" d="100"/>
          <a:sy n="74" d="100"/>
        </p:scale>
        <p:origin x="1109" y="77"/>
      </p:cViewPr>
      <p:guideLst>
        <p:guide orient="horz" pos="2156"/>
        <p:guide pos="3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tags" Target="../tags/tag4.xml"/><Relationship Id="rId4" Type="http://schemas.openxmlformats.org/officeDocument/2006/relationships/image" Target="../media/image7.png"/><Relationship Id="rId3" Type="http://schemas.openxmlformats.org/officeDocument/2006/relationships/tags" Target="../tags/tag3.xml"/><Relationship Id="rId2" Type="http://schemas.openxmlformats.org/officeDocument/2006/relationships/image" Target="../media/image3.jpe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4" name="图片 3" descr="c24fba2cf502979a40902cbd01fb35b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5580" y="-1532255"/>
            <a:ext cx="12583160" cy="8390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250" y="862965"/>
            <a:ext cx="878522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《大唐西域记》 可视化</a:t>
            </a:r>
            <a:endParaRPr lang="zh-CN" altLang="en-US" sz="6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11730" y="2186305"/>
            <a:ext cx="3243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陈凯瑞，王蕙钰，胡良</a:t>
            </a:r>
            <a:endParaRPr lang="zh-CN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系统设计思路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665" y="1717675"/>
            <a:ext cx="5472430" cy="4138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人物游记可视化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：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针对人物游记，我们设计时间轴、地点导航和地图地点交互，并辅以文字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/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图像说明的方式进行展示。时间轴在页面底部出现，当用户点选相应的时间段，该时段内途径的地点会高亮并连线。地点导航以侧边栏形式出现，以方便用户选择具体的地点。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8920" y="137160"/>
            <a:ext cx="2314575" cy="6583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61405"/>
            <a:ext cx="6692900" cy="271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13495" y="414020"/>
            <a:ext cx="3169920" cy="6019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系统设计思路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665" y="1717675"/>
            <a:ext cx="846645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3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、文本远读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：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 fontAlgn="auto">
              <a:lnSpc>
                <a:spcPct val="150000"/>
              </a:lnSpc>
            </a:pP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文本信息由一串矩形表示。每一个矩形代表一个地点，矩形长度代表地点对应文本字数，宽度代表该地点对应句数，颜色代表宗教、疆域、气候的类型，鼠标悬停至矩形上显示地点名称。</a:t>
            </a:r>
            <a:endParaRPr lang="zh-CN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86850" y="414020"/>
            <a:ext cx="31051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6232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系统工作流程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IMG_6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85265"/>
            <a:ext cx="10191750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6232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系统工作流程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IMG_6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0" y="1627505"/>
            <a:ext cx="6541135" cy="323024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20460000">
            <a:off x="2106930" y="2157730"/>
            <a:ext cx="609600" cy="500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6200000">
            <a:off x="4377690" y="5111115"/>
            <a:ext cx="609600" cy="500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1340000">
            <a:off x="9545320" y="2284730"/>
            <a:ext cx="609600" cy="500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06340" y="5236845"/>
            <a:ext cx="5040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在此视图中，用户可以通过选择“到达时间”和“离开时间”确定玄奘活动的时间范围以呈现相应的国家（具体见下下张ppt）</a:t>
            </a:r>
            <a:endParaRPr lang="zh-CN" altLang="en-US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610" y="2646045"/>
            <a:ext cx="254571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侧边国家目录，便于用户选择国家进行浏览，以及明确目前到达国家及附近国家。用户还可以在此选择国家，查看其地图上的位置和其他信息（具体见下张</a:t>
            </a:r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ppt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07625" y="1811655"/>
            <a:ext cx="1984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当前所在国家的相关信息以及玄奘在此地的经历。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24250" y="25844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系统工作流程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G_6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1428750"/>
            <a:ext cx="10630535" cy="521589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9357360" y="4706620"/>
            <a:ext cx="2516505" cy="1938020"/>
          </a:xfrm>
          <a:prstGeom prst="round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60230" y="4706620"/>
            <a:ext cx="25165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在左侧选择国家后地图上会呈现其位置，并在右侧边栏中呈现其相关信息。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24250" y="25844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系统工作流程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G_6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28750"/>
            <a:ext cx="10515600" cy="515937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8581390" y="3892550"/>
            <a:ext cx="3041650" cy="2144395"/>
          </a:xfrm>
          <a:prstGeom prst="round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67115" y="4098925"/>
            <a:ext cx="30416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在时间轴上通过选择玄奘活动时间范围，地图上呈现该时间所到的国家，通过红圈来提示。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0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IMG_6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584325"/>
            <a:ext cx="9886315" cy="485076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8630920" y="2197735"/>
            <a:ext cx="2820035" cy="3611245"/>
          </a:xfrm>
          <a:prstGeom prst="round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76335" y="2301875"/>
            <a:ext cx="26746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按照书本先后顺序，每一个矩形代表一个国家，当鼠标置于该矩形上时显示国家名。矩形长度代表该国家部分字数，宽度代表句数，颜色的含义如图例所示。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24250" y="25844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系统工作流程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7665" y="1717675"/>
            <a:ext cx="846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1802765" y="414020"/>
            <a:ext cx="559319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探索发现和展望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5573" y="1584008"/>
            <a:ext cx="7554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、从轨迹可视化来看，玄奘的活动路线呈现曲折性和反复性，这里可能说明玄奘当时对西域的了解确实不足，并没有很完善的路线规划，是以一种探索的态度完成这个旅行。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、结合时间和经行国家，我们发现玄奘行进的速度是与相关国家地区的发达程度（通过疆域面积、宗教繁荣情况、记载文本量反映）成反比的。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、今北印度、巴基斯坦、阿富汗等地区多信奉佛教，南印度地区多信奉印度教。临近的国家在宗教信仰相似度更高。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7665" y="1717675"/>
            <a:ext cx="8466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1802765" y="414020"/>
            <a:ext cx="559319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探索发现和展望</a:t>
            </a:r>
            <a:endParaRPr lang="zh-C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5573" y="1584008"/>
            <a:ext cx="75541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1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、轨迹可视化界面原定设计多个图层对各项内容进行筛选，受限于内容划分类别过多，数据整理难度较大。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2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、轨迹可视化界面原定加入地形地图，设备和地图数据原因未能实现。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 dirty="0">
                <a:latin typeface="楷体" panose="02010609060101010101" charset="-122"/>
                <a:ea typeface="楷体" panose="02010609060101010101" charset="-122"/>
              </a:rPr>
              <a:t>3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、远读部分原定再设计带滚动条界面，可与地图可视化界面联动，且更清晰地比对各个内容。视觉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通道设计有待优化。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59990" y="1061720"/>
            <a:ext cx="208661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目</a:t>
            </a:r>
            <a:r>
              <a:rPr lang="en-US" altLang="zh-CN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录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0285" y="2889250"/>
            <a:ext cx="303657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项目概述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数据搜集与分析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系统设计思路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系统工作流程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探索发现结果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15590" y="414020"/>
            <a:ext cx="323596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项目概述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610" y="2089785"/>
            <a:ext cx="825944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本课程设计是</a:t>
            </a:r>
            <a:r>
              <a:rPr lang="zh-CN"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将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《大唐西域记</a:t>
            </a:r>
            <a:r>
              <a:rPr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》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和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《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大唐大慈恩寺三藏法师传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》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中玄奘西行</a:t>
            </a:r>
            <a:r>
              <a:rPr lang="zh-CN"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的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故事</a:t>
            </a:r>
            <a:r>
              <a:rPr lang="zh-CN"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进行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可视化，</a:t>
            </a:r>
            <a:r>
              <a:rPr lang="zh-CN"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呈现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玄奘西行的行程相关信息如路线、时间、地点，途径地区的地理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人文</a:t>
            </a:r>
            <a:r>
              <a:rPr sz="2800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信息如物产、文化、疆域范围，以及在当地的经历见闻等历史信息</a:t>
            </a:r>
            <a:r>
              <a:rPr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同时加入远读，对文本结构信息如篇幅等进行直观呈现和横向对比。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数据搜集与分析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7700" y="1717675"/>
            <a:ext cx="419671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表格数据集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从《大唐西域记》和《大唐大慈恩寺三藏法师传》中整理得到表格结构的数据集，数据包含的维度及各维度的关系在如右思维导图中呈现，表格中的每一行记录代表所经过的一个地点，其他数据项依据地点进行编排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60" y="1717675"/>
            <a:ext cx="3395980" cy="4699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数据搜集与分析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7700" y="1717675"/>
            <a:ext cx="69913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空间数据集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从《大唐大慈恩寺三藏法师传》、《中国史稿地图集》等文献材料整理得到呈现玄奘西行轨迹路线的地图数据。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数据搜集与分析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7700" y="1717675"/>
            <a:ext cx="6991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文本数据集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分析《大唐西域记》中每个国家对应文本所占的字数、句数，作为远读可视化的数据。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IMG_6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" y="3636645"/>
            <a:ext cx="3997960" cy="305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数据搜集与分析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7700" y="1584325"/>
            <a:ext cx="827214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由于是数据以文本数据为主，我们对数据的初步探索主要是在各个属性上做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频数统计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，观察数据集在每个属性上的</a:t>
            </a:r>
            <a:r>
              <a:rPr sz="2800" b="1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分布</a:t>
            </a:r>
            <a:r>
              <a:rPr lang="zh-CN" sz="2800" b="1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情况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。一些探索结果如：在文字和宗教维度上，数据总体的聚集程度较高；在物产、地名等维度上，数据分布得较为离散。</a:t>
            </a:r>
            <a:endParaRPr sz="2800">
              <a:latin typeface="楷体" panose="02010609060101010101" charset="-122"/>
              <a:ea typeface="楷体" panose="02010609060101010101" charset="-122"/>
              <a:cs typeface="+mn-lt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>
                <a:latin typeface="楷体" panose="02010609060101010101" charset="-122"/>
                <a:ea typeface="楷体" panose="02010609060101010101" charset="-122"/>
                <a:cs typeface="+mn-lt"/>
                <a:sym typeface="Times New Roman" panose="02020603050405020304"/>
              </a:rPr>
              <a:t>此外，还有一些以非结构化数据为主的属性，如玄奘于某地的经历、某地的相关传说等大段的文本数据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Times New Roman" panose="02020603050405020304"/>
                <a:sym typeface="Times New Roman" panose="02020603050405020304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225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系统设计思路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925" y="1717675"/>
            <a:ext cx="847979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总体思路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本课程设计是对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玄奘西行相关记载文本的可视化，需要可视化的内容一方面包括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对玄奘法师西行经历的记述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，另一方面也包含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途径地区的自然和社会环境概况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。针对这两类内容，我们选取了地图可视化和文本远读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两种模式进行展示。</a:t>
            </a:r>
            <a:endParaRPr lang="zh-CN" altLang="en-US" sz="2800" dirty="0">
              <a:solidFill>
                <a:prstClr val="black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 fontAlgn="auto">
              <a:lnSpc>
                <a:spcPct val="150000"/>
              </a:lnSpc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ebd3abd091b16150026d6a7fbed75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935" y="-1270"/>
            <a:ext cx="3060065" cy="685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95" y="-635"/>
            <a:ext cx="9131300" cy="6858635"/>
          </a:xfrm>
          <a:prstGeom prst="rect">
            <a:avLst/>
          </a:prstGeom>
          <a:solidFill>
            <a:srgbClr val="BD900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02765" y="414020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系统设计思路</a:t>
            </a:r>
            <a:endParaRPr lang="zh-CN" alt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665" y="1717675"/>
            <a:ext cx="6070600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地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图可视化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Times New Roman" panose="02020603050405020304"/>
              </a:rPr>
              <a:t>：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地图上的</a:t>
            </a:r>
            <a:r>
              <a:rPr 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点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表示一个数据项（地点），地名在点附近直接显示，</a:t>
            </a:r>
            <a:r>
              <a:rPr lang="zh-CN" sz="28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线</a:t>
            </a:r>
            <a:r>
              <a:rPr 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表示数据项之间的联系（即西行路线）。由于年代久远，国界目前难以找到准确数据，因此本次可视化设计将国家疆域简化为点来表示。</a:t>
            </a:r>
            <a:endParaRPr lang="en-US" altLang="zh-CN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Times New Roman" panose="02020603050405020304"/>
            </a:endParaRPr>
          </a:p>
          <a:p>
            <a:pPr>
              <a:lnSpc>
                <a:spcPct val="150000"/>
              </a:lnSpc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3020" y="2019300"/>
            <a:ext cx="5680075" cy="40500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10802,&quot;width&quot;:4819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PP_MARK_KEY" val="bbe4faf0-7a83-4d32-860d-59acc2d9dbb7"/>
  <p:tag name="COMMONDATA" val="eyJoZGlkIjoiZDNiNTk4ZDRiZjY0ZmE1ODcyMGE1ZDFlYzM2YTU0O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WPS 演示</Application>
  <PresentationFormat>宽屏</PresentationFormat>
  <Paragraphs>103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楷体</vt:lpstr>
      <vt:lpstr>Times New Roman</vt:lpstr>
      <vt:lpstr>Calibri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WPS_1669825174</cp:lastModifiedBy>
  <cp:revision>33</cp:revision>
  <dcterms:created xsi:type="dcterms:W3CDTF">2023-01-11T03:03:00Z</dcterms:created>
  <dcterms:modified xsi:type="dcterms:W3CDTF">2023-01-15T14:05:26Z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85EBFC4EF74B4D2EBF39B84CD32B4D09</vt:lpwstr>
  </property>
</Properties>
</file>